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7" r:id="rId3"/>
    <p:sldId id="269" r:id="rId4"/>
    <p:sldId id="272" r:id="rId5"/>
    <p:sldId id="273" r:id="rId6"/>
    <p:sldId id="270" r:id="rId7"/>
    <p:sldId id="27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840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latin typeface="Times New Roman"/>
              </a:rPr>
              <a:t> 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FC706BD1-E17D-4716-866F-C2E660C115D8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GB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2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0228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3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9120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4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1669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5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2770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6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8467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8E1977F-C226-4A41-8BCE-8F1233AED67A}" type="slidenum">
              <a:rPr lang="en-GB" sz="1100" b="0" strike="noStrike" spc="-1">
                <a:solidFill>
                  <a:srgbClr val="000000"/>
                </a:solidFill>
                <a:latin typeface="Calibri"/>
                <a:ea typeface="+mn-ea"/>
              </a:rPr>
              <a:t>7</a:t>
            </a:fld>
            <a:endParaRPr lang="en-GB" sz="11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1424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"/>
          <p:cNvSpPr/>
          <p:nvPr/>
        </p:nvSpPr>
        <p:spPr>
          <a:xfrm flipH="1">
            <a:off x="11275920" y="2963160"/>
            <a:ext cx="912600" cy="91296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8" name="Line 2"/>
          <p:cNvSpPr/>
          <p:nvPr/>
        </p:nvSpPr>
        <p:spPr>
          <a:xfrm flipH="1">
            <a:off x="9206640" y="3190320"/>
            <a:ext cx="2981880" cy="29818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 flipH="1">
            <a:off x="10292040" y="3285000"/>
            <a:ext cx="1896480" cy="189648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3" name="Line 4"/>
          <p:cNvSpPr/>
          <p:nvPr/>
        </p:nvSpPr>
        <p:spPr>
          <a:xfrm flipH="1">
            <a:off x="10442880" y="3130920"/>
            <a:ext cx="1745640" cy="174564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" name="Line 5"/>
          <p:cNvSpPr/>
          <p:nvPr/>
        </p:nvSpPr>
        <p:spPr>
          <a:xfrm flipH="1">
            <a:off x="10918800" y="3682800"/>
            <a:ext cx="1269720" cy="1270080"/>
          </a:xfrm>
          <a:prstGeom prst="line">
            <a:avLst/>
          </a:prstGeom>
          <a:ln w="2844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hyperlink" Target="https://youtu.be/jTxsr--scJk?t=4376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-1512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862740" y="2356280"/>
            <a:ext cx="10465200" cy="33676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4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DAFNI Executive board – </a:t>
            </a:r>
            <a:r>
              <a:rPr lang="en-GB" sz="4400" b="1" spc="-1" dirty="0">
                <a:solidFill>
                  <a:srgbClr val="000000"/>
                </a:solidFill>
                <a:latin typeface="Arial"/>
                <a:ea typeface="DejaVu Sans"/>
              </a:rPr>
              <a:t>17</a:t>
            </a:r>
            <a:r>
              <a:rPr lang="en-GB" sz="4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/02/2021</a:t>
            </a:r>
          </a:p>
          <a:p>
            <a:pPr algn="ctr">
              <a:lnSpc>
                <a:spcPct val="100000"/>
              </a:lnSpc>
            </a:pPr>
            <a:endParaRPr lang="en-GB" sz="2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spc="-1" dirty="0">
                <a:latin typeface="Arial"/>
              </a:rPr>
              <a:t>Champion update</a:t>
            </a:r>
          </a:p>
          <a:p>
            <a:pPr algn="ctr">
              <a:lnSpc>
                <a:spcPct val="100000"/>
              </a:lnSpc>
            </a:pPr>
            <a:endParaRPr lang="en-GB" sz="2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spc="-1" dirty="0" err="1">
                <a:latin typeface="Arial"/>
              </a:rPr>
              <a:t>Juste</a:t>
            </a:r>
            <a:r>
              <a:rPr lang="en-GB" sz="2800" spc="-1" dirty="0">
                <a:latin typeface="Arial"/>
              </a:rPr>
              <a:t> </a:t>
            </a:r>
            <a:r>
              <a:rPr lang="en-GB" sz="2800" spc="-1" dirty="0" err="1">
                <a:latin typeface="Arial"/>
              </a:rPr>
              <a:t>Raimbault</a:t>
            </a:r>
            <a:endParaRPr lang="en-GB" sz="2800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800" b="0" strike="noStrike" spc="-1" dirty="0">
                <a:latin typeface="Arial"/>
              </a:rPr>
              <a:t>CASA, UCL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29077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50" name="CustomShape 3"/>
          <p:cNvSpPr/>
          <p:nvPr/>
        </p:nvSpPr>
        <p:spPr>
          <a:xfrm>
            <a:off x="749880" y="31644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5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515894" y="1406424"/>
            <a:ext cx="5088212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spc="-1" dirty="0">
                <a:solidFill>
                  <a:srgbClr val="000000"/>
                </a:solidFill>
                <a:latin typeface="Arial"/>
              </a:rPr>
              <a:t>Current work update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53" name="CustomShape 5"/>
          <p:cNvSpPr/>
          <p:nvPr/>
        </p:nvSpPr>
        <p:spPr>
          <a:xfrm>
            <a:off x="360964" y="1401024"/>
            <a:ext cx="11591151" cy="533299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endParaRPr lang="en-GB" sz="1800" b="0" strike="noStrike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/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Since last update: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Improve parameter settings for the </a:t>
            </a:r>
            <a:r>
              <a:rPr lang="en-GB" sz="2000" spc="-1" dirty="0" err="1"/>
              <a:t>MATSim</a:t>
            </a:r>
            <a:r>
              <a:rPr lang="en-GB" sz="2000" spc="-1" dirty="0"/>
              <a:t> docker (area, seed, iterations, threads, memory)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Sensitivity analysis (stochasticity) of one-mode </a:t>
            </a:r>
            <a:r>
              <a:rPr lang="en-GB" sz="2000" spc="-1" dirty="0" err="1"/>
              <a:t>MATSim</a:t>
            </a:r>
            <a:r>
              <a:rPr lang="en-GB" sz="2000" spc="-1" dirty="0"/>
              <a:t>; run on a large set of areas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 err="1"/>
              <a:t>MATSim</a:t>
            </a:r>
            <a:r>
              <a:rPr lang="en-GB" sz="2000" spc="-1" dirty="0"/>
              <a:t> visualisations and output indicators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Dissemination</a:t>
            </a:r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/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Current work: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Four-stage model for travel demand: gravity model for O-D flows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Multimodal data and model</a:t>
            </a:r>
          </a:p>
          <a:p>
            <a:pPr marL="458640" lvl="1">
              <a:buClr>
                <a:srgbClr val="000000"/>
              </a:buClr>
              <a:buSzPct val="45000"/>
            </a:pPr>
            <a:endParaRPr lang="en-GB" sz="2000" spc="-1" dirty="0"/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Future work: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Health indicators downstream </a:t>
            </a:r>
            <a:r>
              <a:rPr lang="en-GB" sz="2000" spc="-1" dirty="0" err="1"/>
              <a:t>MATSim</a:t>
            </a:r>
            <a:endParaRPr lang="en-GB" sz="2000" spc="-1" dirty="0"/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Calibration and validation using </a:t>
            </a:r>
            <a:r>
              <a:rPr lang="en-GB" sz="2000" spc="-1" dirty="0" err="1"/>
              <a:t>OpenMOLE</a:t>
            </a:r>
            <a:endParaRPr lang="en-GB" sz="2000" spc="-1" dirty="0"/>
          </a:p>
          <a:p>
            <a:pPr marL="1440">
              <a:buClr>
                <a:srgbClr val="000000"/>
              </a:buClr>
              <a:buSzPct val="45000"/>
            </a:pPr>
            <a:endParaRPr lang="en-GB" sz="2000" b="0" strike="noStrike" spc="-1" dirty="0">
              <a:latin typeface="Arial"/>
            </a:endParaRPr>
          </a:p>
          <a:p>
            <a:pPr marL="344340" indent="-342900"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83923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-1512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469133" y="516806"/>
            <a:ext cx="8120988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 err="1">
                <a:solidFill>
                  <a:srgbClr val="000000"/>
                </a:solidFill>
                <a:latin typeface="Arial"/>
              </a:rPr>
              <a:t>MATSim</a:t>
            </a:r>
            <a:r>
              <a:rPr lang="en-GB" sz="2800" b="0" strike="noStrike" spc="-1" dirty="0">
                <a:solidFill>
                  <a:srgbClr val="000000"/>
                </a:solidFill>
                <a:latin typeface="Arial"/>
              </a:rPr>
              <a:t> sensitivity analysis workflow on DAFNI</a:t>
            </a:r>
            <a:endParaRPr lang="en-GB" sz="28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334CA9-1CD5-D44C-BD08-70A75D955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6671" y="1624834"/>
            <a:ext cx="10998467" cy="31590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D5C75D-1E8B-9847-AD44-B712E633C4E1}"/>
              </a:ext>
            </a:extLst>
          </p:cNvPr>
          <p:cNvSpPr txBox="1"/>
          <p:nvPr/>
        </p:nvSpPr>
        <p:spPr>
          <a:xfrm>
            <a:off x="583933" y="5228668"/>
            <a:ext cx="10318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Issue with iterator on the platform -&gt; run without the workflow system as an ad-hoc shell script</a:t>
            </a:r>
          </a:p>
        </p:txBody>
      </p:sp>
    </p:spTree>
    <p:extLst>
      <p:ext uri="{BB962C8B-B14F-4D97-AF65-F5344CB8AC3E}">
        <p14:creationId xmlns:p14="http://schemas.microsoft.com/office/powerpoint/2010/main" val="11355269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-1512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202396" y="51216"/>
            <a:ext cx="8120988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latin typeface="Arial"/>
              </a:rPr>
              <a:t>Simulation results: sensitivity analysis</a:t>
            </a:r>
            <a:endParaRPr lang="en-GB" sz="28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334CA9-1CD5-D44C-BD08-70A75D955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08798" y="653270"/>
            <a:ext cx="6915848" cy="51824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7EFCC2-5010-4A4D-9B9D-A4204A6079D7}"/>
              </a:ext>
            </a:extLst>
          </p:cNvPr>
          <p:cNvSpPr txBox="1"/>
          <p:nvPr/>
        </p:nvSpPr>
        <p:spPr>
          <a:xfrm>
            <a:off x="1992924" y="6073163"/>
            <a:ext cx="872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Distribution of trip departure times for different repetitions on the same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6230327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0" y="-7560"/>
            <a:ext cx="1231308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202396" y="172685"/>
            <a:ext cx="8120988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latin typeface="Arial"/>
              </a:rPr>
              <a:t>Simulation results: </a:t>
            </a:r>
            <a:r>
              <a:rPr lang="en-GB" sz="2800" spc="-1" dirty="0">
                <a:solidFill>
                  <a:srgbClr val="000000"/>
                </a:solidFill>
                <a:latin typeface="Arial"/>
              </a:rPr>
              <a:t>model runs on largest FUAs</a:t>
            </a:r>
            <a:endParaRPr lang="en-GB" sz="28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334CA9-1CD5-D44C-BD08-70A75D955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021" y="1128816"/>
            <a:ext cx="5371288" cy="40250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7EFCC2-5010-4A4D-9B9D-A4204A6079D7}"/>
              </a:ext>
            </a:extLst>
          </p:cNvPr>
          <p:cNvSpPr txBox="1"/>
          <p:nvPr/>
        </p:nvSpPr>
        <p:spPr>
          <a:xfrm>
            <a:off x="2085928" y="5499012"/>
            <a:ext cx="802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Distributions of trip departure times and distances for the largest urban areas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45EB78-A960-FD40-9695-C3FA412418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20692" y="1112955"/>
            <a:ext cx="5371287" cy="402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89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-137630" y="0"/>
            <a:ext cx="12329630" cy="6873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50" name="CustomShape 3"/>
          <p:cNvSpPr/>
          <p:nvPr/>
        </p:nvSpPr>
        <p:spPr>
          <a:xfrm>
            <a:off x="655199" y="112620"/>
            <a:ext cx="4620240" cy="10454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5"/>
          <a:stretch/>
        </p:blipFill>
        <p:spPr>
          <a:xfrm>
            <a:off x="8501225" y="21594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433216" y="1070820"/>
            <a:ext cx="6315231" cy="485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 err="1">
                <a:solidFill>
                  <a:srgbClr val="000000"/>
                </a:solidFill>
                <a:latin typeface="Arial"/>
              </a:rPr>
              <a:t>MATSim</a:t>
            </a:r>
            <a:r>
              <a:rPr lang="en-GB" sz="2800" b="0" strike="noStrike" spc="-1" dirty="0">
                <a:solidFill>
                  <a:srgbClr val="000000"/>
                </a:solidFill>
                <a:latin typeface="Arial"/>
              </a:rPr>
              <a:t> visualisation and outputs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53" name="CustomShape 5"/>
          <p:cNvSpPr/>
          <p:nvPr/>
        </p:nvSpPr>
        <p:spPr>
          <a:xfrm>
            <a:off x="448446" y="1355964"/>
            <a:ext cx="11591151" cy="2101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endParaRPr lang="en-GB" sz="1800" b="0" strike="noStrike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Test of the </a:t>
            </a:r>
            <a:r>
              <a:rPr lang="en-GB" sz="2000" spc="-1" dirty="0" err="1">
                <a:latin typeface="Arial"/>
              </a:rPr>
              <a:t>OTFVis</a:t>
            </a:r>
            <a:r>
              <a:rPr lang="en-GB" sz="2000" spc="-1" dirty="0">
                <a:latin typeface="Arial"/>
              </a:rPr>
              <a:t> tool </a:t>
            </a:r>
            <a:r>
              <a:rPr lang="en-GB" sz="2000" spc="-1" dirty="0"/>
              <a:t>-&gt; open source version only converts to a specific format, conversion into movie files is proprietary; implementation of a similar ad-hoc solution with </a:t>
            </a:r>
            <a:r>
              <a:rPr lang="en-GB" sz="2000" spc="-1" dirty="0" err="1"/>
              <a:t>NetLogo</a:t>
            </a:r>
            <a:r>
              <a:rPr lang="en-GB" sz="2000" spc="-1" dirty="0"/>
              <a:t>?</a:t>
            </a:r>
            <a:endParaRPr lang="en-GB" sz="2000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Implement output indicators: trip statistics</a:t>
            </a:r>
            <a:endParaRPr lang="en-GB" sz="2000" b="0" strike="noStrike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b="0" strike="noStrike" spc="-1" dirty="0">
                <a:latin typeface="Arial"/>
              </a:rPr>
              <a:t>Ad-hoc visualisation of trips</a:t>
            </a:r>
          </a:p>
          <a:p>
            <a:pPr marL="344340" indent="-342900">
              <a:buClr>
                <a:srgbClr val="000000"/>
              </a:buClr>
              <a:buSzPct val="45000"/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6627E4-867D-4448-974A-4313294B41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77" y="2982555"/>
            <a:ext cx="6315231" cy="376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5398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0" y="1260000"/>
            <a:ext cx="12190680" cy="107280"/>
          </a:xfrm>
          <a:custGeom>
            <a:avLst/>
            <a:gdLst/>
            <a:ahLst/>
            <a:cxnLst/>
            <a:rect l="l" t="t" r="r" b="b"/>
            <a:pathLst>
              <a:path w="12192000" h="108584">
                <a:moveTo>
                  <a:pt x="0" y="0"/>
                </a:moveTo>
                <a:lnTo>
                  <a:pt x="12192000" y="0"/>
                </a:lnTo>
                <a:lnTo>
                  <a:pt x="12192000" y="107999"/>
                </a:lnTo>
                <a:lnTo>
                  <a:pt x="0" y="107999"/>
                </a:lnTo>
                <a:lnTo>
                  <a:pt x="0" y="0"/>
                </a:lnTo>
                <a:close/>
              </a:path>
            </a:pathLst>
          </a:custGeom>
          <a:solidFill>
            <a:srgbClr val="EAAB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2"/>
          <p:cNvSpPr/>
          <p:nvPr/>
        </p:nvSpPr>
        <p:spPr>
          <a:xfrm rot="10800000" flipV="1">
            <a:off x="-137630" y="0"/>
            <a:ext cx="12313080" cy="687312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50" name="CustomShape 3"/>
          <p:cNvSpPr/>
          <p:nvPr/>
        </p:nvSpPr>
        <p:spPr>
          <a:xfrm>
            <a:off x="691662" y="235100"/>
            <a:ext cx="4620240" cy="104544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" name="Picture 8"/>
          <p:cNvPicPr/>
          <p:nvPr/>
        </p:nvPicPr>
        <p:blipFill>
          <a:blip r:embed="rId6"/>
          <a:stretch/>
        </p:blipFill>
        <p:spPr>
          <a:xfrm>
            <a:off x="8407440" y="405720"/>
            <a:ext cx="2807640" cy="942120"/>
          </a:xfrm>
          <a:prstGeom prst="rect">
            <a:avLst/>
          </a:prstGeom>
          <a:ln>
            <a:noFill/>
          </a:ln>
        </p:spPr>
      </p:pic>
      <p:sp>
        <p:nvSpPr>
          <p:cNvPr id="52" name="CustomShape 4"/>
          <p:cNvSpPr/>
          <p:nvPr/>
        </p:nvSpPr>
        <p:spPr>
          <a:xfrm>
            <a:off x="706892" y="1156342"/>
            <a:ext cx="5088212" cy="5327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latin typeface="Arial"/>
              </a:rPr>
              <a:t>Dissemination</a:t>
            </a:r>
            <a:endParaRPr lang="en-GB" sz="2800" b="0" strike="noStrike" spc="-1" dirty="0">
              <a:latin typeface="Arial"/>
            </a:endParaRPr>
          </a:p>
        </p:txBody>
      </p:sp>
      <p:sp>
        <p:nvSpPr>
          <p:cNvPr id="53" name="CustomShape 5"/>
          <p:cNvSpPr/>
          <p:nvPr/>
        </p:nvSpPr>
        <p:spPr>
          <a:xfrm>
            <a:off x="460171" y="1606014"/>
            <a:ext cx="11591151" cy="484595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endParaRPr lang="en-GB" sz="1800" b="0" strike="noStrike" spc="-1" dirty="0">
              <a:latin typeface="Arial"/>
            </a:endParaRP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Conferences</a:t>
            </a:r>
          </a:p>
          <a:p>
            <a:pPr marL="34434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b="0" strike="noStrike" spc="-1" dirty="0">
              <a:latin typeface="Arial"/>
            </a:endParaRP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>
                <a:latin typeface="Arial"/>
              </a:rPr>
              <a:t>Presentation at the Applied Urban Modelling conference (28/01/2021</a:t>
            </a:r>
            <a:r>
              <a:rPr lang="en-GB" sz="2000" spc="-1" dirty="0"/>
              <a:t>): “</a:t>
            </a:r>
            <a:r>
              <a:rPr lang="en-GB" sz="2000" i="1" spc="-1" dirty="0"/>
              <a:t>Building and validating modular urban transportation models using scientific workflow systems</a:t>
            </a:r>
            <a:r>
              <a:rPr lang="en-GB" sz="2000" spc="-1" dirty="0"/>
              <a:t>”</a:t>
            </a:r>
            <a:r>
              <a:rPr lang="en-GB" sz="2000" spc="-1" dirty="0">
                <a:latin typeface="Arial"/>
              </a:rPr>
              <a:t> </a:t>
            </a:r>
            <a:r>
              <a:rPr lang="en-GB" sz="2000" spc="-1" dirty="0"/>
              <a:t>-&gt; Recording at </a:t>
            </a:r>
            <a:r>
              <a:rPr lang="en-GB" sz="2000" spc="-1" dirty="0">
                <a:hlinkClick r:id="rId7"/>
              </a:rPr>
              <a:t>https://youtu.be/jTxsr--scJk?t=4376</a:t>
            </a:r>
            <a:endParaRPr lang="en-GB" sz="2000" spc="-1" dirty="0">
              <a:latin typeface="Arial"/>
            </a:endParaRP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/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Submitted extended abstract to the EWGT2021 conference (full paper due in May): ”</a:t>
            </a:r>
            <a:r>
              <a:rPr lang="en-GB" sz="2000" i="1" dirty="0"/>
              <a:t>Scientific workflow systems as platforms to integrate modular urban transportation models</a:t>
            </a:r>
            <a:r>
              <a:rPr lang="en-GB" sz="2000" spc="-1" dirty="0"/>
              <a:t>”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/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Submitted extended abstract to GISRUK 2021 conference: “</a:t>
            </a:r>
            <a:r>
              <a:rPr lang="en-CA" sz="2000" i="1" dirty="0"/>
              <a:t>Estimating public transport congestion in UK urban areas with open transport models</a:t>
            </a:r>
            <a:r>
              <a:rPr lang="en-GB" sz="2000" spc="-1" dirty="0"/>
              <a:t>”</a:t>
            </a:r>
          </a:p>
          <a:p>
            <a:pPr marL="801540" lvl="1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endParaRPr lang="en-GB" sz="2000" spc="-1" dirty="0"/>
          </a:p>
          <a:p>
            <a:pPr marL="344340" indent="-342900">
              <a:buClr>
                <a:srgbClr val="000000"/>
              </a:buClr>
              <a:buSzPct val="45000"/>
              <a:buFont typeface="Wingdings" pitchFamily="2" charset="2"/>
              <a:buChar char="q"/>
            </a:pPr>
            <a:r>
              <a:rPr lang="en-GB" sz="2000" spc="-1" dirty="0"/>
              <a:t>Roadshow event: wait for results with public transport – aim for April/May</a:t>
            </a: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933755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1584</TotalTime>
  <Words>307</Words>
  <Application>Microsoft Macintosh PowerPoint</Application>
  <PresentationFormat>Widescreen</PresentationFormat>
  <Paragraphs>75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Garavito Ramirez, Rocio (STFC,RAL,SC)</dc:creator>
  <dc:description/>
  <cp:lastModifiedBy>Raimbault, Juste</cp:lastModifiedBy>
  <cp:revision>92</cp:revision>
  <dcterms:created xsi:type="dcterms:W3CDTF">2020-06-23T10:31:25Z</dcterms:created>
  <dcterms:modified xsi:type="dcterms:W3CDTF">2021-02-17T09:43:52Z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STFC</vt:lpwstr>
  </property>
  <property fmtid="{D5CDD505-2E9C-101B-9397-08002B2CF9AE}" pid="4" name="ContentTypeId">
    <vt:lpwstr>0x0101002922EB45DA1B5B48B0A88B61E45C08AC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2</vt:i4>
  </property>
  <property fmtid="{D5CDD505-2E9C-101B-9397-08002B2CF9AE}" pid="10" name="PresentationFormat">
    <vt:lpwstr>Widescreen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2</vt:i4>
  </property>
</Properties>
</file>